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6" r:id="rId3"/>
    <p:sldId id="288" r:id="rId4"/>
    <p:sldId id="289" r:id="rId5"/>
    <p:sldId id="290" r:id="rId6"/>
    <p:sldId id="294" r:id="rId7"/>
    <p:sldId id="296" r:id="rId8"/>
    <p:sldId id="291" r:id="rId9"/>
    <p:sldId id="292" r:id="rId10"/>
    <p:sldId id="297" r:id="rId11"/>
    <p:sldId id="298" r:id="rId12"/>
    <p:sldId id="327" r:id="rId13"/>
    <p:sldId id="316" r:id="rId14"/>
    <p:sldId id="326" r:id="rId15"/>
    <p:sldId id="324" r:id="rId16"/>
    <p:sldId id="328" r:id="rId17"/>
    <p:sldId id="325" r:id="rId18"/>
    <p:sldId id="355" r:id="rId19"/>
    <p:sldId id="299" r:id="rId20"/>
    <p:sldId id="300" r:id="rId21"/>
    <p:sldId id="301" r:id="rId22"/>
    <p:sldId id="302" r:id="rId23"/>
    <p:sldId id="303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56" r:id="rId32"/>
    <p:sldId id="357" r:id="rId33"/>
    <p:sldId id="358" r:id="rId34"/>
    <p:sldId id="372" r:id="rId35"/>
    <p:sldId id="374" r:id="rId36"/>
    <p:sldId id="383" r:id="rId37"/>
    <p:sldId id="377" r:id="rId38"/>
    <p:sldId id="378" r:id="rId39"/>
    <p:sldId id="384" r:id="rId40"/>
    <p:sldId id="375" r:id="rId41"/>
    <p:sldId id="379" r:id="rId42"/>
    <p:sldId id="382" r:id="rId43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9CE6"/>
    <a:srgbClr val="E67432"/>
    <a:srgbClr val="FF9B9B"/>
    <a:srgbClr val="B4DE86"/>
    <a:srgbClr val="99D25A"/>
    <a:srgbClr val="FF4B4B"/>
    <a:srgbClr val="03E328"/>
    <a:srgbClr val="FF8181"/>
    <a:srgbClr val="4987D3"/>
    <a:srgbClr val="3074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684" y="-73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4BDBD-36AD-4DE9-889A-36E0348E3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9E0AC-729D-4E47-9346-D8ADBFC829B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000">
        <p:wheel spokes="4"/>
      </p:transition>
    </mc:Choice>
    <mc:Fallback>
      <p:transition spd="slow">
        <p:wheel spokes="4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hemeOverride" Target="../theme/themeOverride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microsoft.com/office/2007/relationships/media" Target="file:///C:\Users\&#25391;&#26519;\Desktop\&#25105;&#20204;&#30340;&#27665;&#26063;&#23567;&#23398;\&#19977;&#24180;&#32423;&#19978;&#20876;&#35821;&#25991;&#35838;&#25991;&#26391;&#35835;-1.&#25105;&#20204;&#30340;&#27665;&#26063;&#23567;&#23398;&#20008;&#20154;&#25945;&#26032;&#35838;&#26631;.mp3" TargetMode="External"/><Relationship Id="rId2" Type="http://schemas.openxmlformats.org/officeDocument/2006/relationships/audio" Target="file:///C:\Users\&#25391;&#26519;\Desktop\&#25105;&#20204;&#30340;&#27665;&#26063;&#23567;&#23398;\&#19977;&#24180;&#32423;&#19978;&#20876;&#35821;&#25991;&#35838;&#25991;&#26391;&#35835;-1.&#25105;&#20204;&#30340;&#27665;&#26063;&#23567;&#23398;&#20008;&#20154;&#25945;&#26032;&#35838;&#26631;.mp3" TargetMode="Externa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58470" y="1096645"/>
            <a:ext cx="8600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800" b="1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  <a:sym typeface="+mn-ea"/>
              </a:rPr>
              <a:t>1.1 </a:t>
            </a:r>
            <a:r>
              <a:rPr lang="zh-CN" altLang="en-US" sz="2800" b="1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  <a:sym typeface="+mn-ea"/>
              </a:rPr>
              <a:t>我们的民族小学</a:t>
            </a:r>
            <a:endParaRPr lang="zh-CN" altLang="en-US" sz="2800" b="1">
              <a:solidFill>
                <a:schemeClr val="bg1">
                  <a:lumMod val="85000"/>
                </a:schemeClr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34440" y="178689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一、认识民族</a:t>
            </a:r>
            <a:endParaRPr lang="zh-CN" altLang="en-US" sz="2400" b="1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816735" y="1181100"/>
            <a:ext cx="6565265" cy="24250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好像都在听同学们读课文。最有趣的是跑来了几只猴子。这些山林里的朋友是那样好奇地听着同学们读课文。下课了，大家在大青树下跳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孔雀舞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、摔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跤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、做游戏，招引来许多小鸟，连松鼠、山狸也赶来看热闹。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 这就是我们的民族小学，一所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边疆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的民族小学。古老的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铜钟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，挂在大青树粗壮的枝干上。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凤尾竹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的影子，在洁白的粉墙上摇晃……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895" y="38608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二、精读课文</a:t>
            </a:r>
            <a:endParaRPr lang="zh-CN" altLang="en-US" sz="2400" b="1">
              <a:solidFill>
                <a:schemeClr val="bg1">
                  <a:lumMod val="8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054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1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、多音字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0885" y="1291590"/>
            <a:ext cx="6487160" cy="34563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好： 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更：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看：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当：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晃：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校：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鲜：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教：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054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1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、多音字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0885" y="1291590"/>
            <a:ext cx="6487160" cy="34563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好：良好 大好河山；好奇</a:t>
            </a:r>
            <a:r>
              <a:rPr lang="zh-CN" altLang="en-US" sz="2400" u="sng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</a:rPr>
              <a:t> 叶公好龙 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更：更换；更加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看：看护；看见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当：当当当；上当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 u="sng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</a:rPr>
              <a:t>晃：摇晃；晃眼 一晃而过</a:t>
            </a:r>
            <a:endParaRPr lang="zh-CN" altLang="en-US" sz="2400" u="sng">
              <a:solidFill>
                <a:srgbClr val="FF0000"/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 u="sng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</a:rPr>
              <a:t>校：学校；校对</a:t>
            </a:r>
            <a:endParaRPr lang="zh-CN" altLang="en-US" sz="2400" u="sng">
              <a:solidFill>
                <a:srgbClr val="FF0000"/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 u="sng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</a:rPr>
              <a:t>鲜：新鲜；鲜有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教：教育；教唱歌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054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2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、近义词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0885" y="1291590"/>
            <a:ext cx="6087745" cy="34563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穿戴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     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好奇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飘扬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安静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招引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敬爱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92750" y="1291590"/>
            <a:ext cx="6087745" cy="1353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fontAlgn="auto">
              <a:lnSpc>
                <a:spcPts val="3280"/>
              </a:lnSpc>
              <a:buFont typeface="+mj-ea"/>
              <a:buAutoNum type="circleNumDbPlain" startAt="9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鲜艳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 startAt="9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招呼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 startAt="9"/>
            </a:pP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054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2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、近义词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0885" y="1291590"/>
            <a:ext cx="6087745" cy="34563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穿戴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打扮、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穿着     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好奇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惊奇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飘扬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飘动、飞扬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五彩缤纷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安静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平静、寂静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招引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吸引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敬爱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敬重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92750" y="1291590"/>
            <a:ext cx="6087745" cy="1353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indent="-457200" fontAlgn="auto">
              <a:lnSpc>
                <a:spcPts val="3280"/>
              </a:lnSpc>
              <a:buFont typeface="+mj-ea"/>
              <a:buAutoNum type="circleNumDbPlain" startAt="9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鲜艳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鲜丽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 startAt="9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招呼</a:t>
            </a: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--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问候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indent="-457200" fontAlgn="auto">
              <a:lnSpc>
                <a:spcPts val="3280"/>
              </a:lnSpc>
              <a:buFont typeface="+mj-ea"/>
              <a:buAutoNum type="circleNumDbPlain" startAt="9"/>
            </a:pP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054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3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、反义词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07870" y="1250315"/>
            <a:ext cx="7004050" cy="34563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洁白--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安静--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古老--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粗壮--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招引--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热闹--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安静--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054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3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、反义词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07870" y="1250315"/>
            <a:ext cx="7004050" cy="3876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洁白--乌黑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安静--喧闹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古老--年轻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粗壮--纤弱、纤细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招引--驱散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热闹--冷清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绚丽多彩--黯淡无光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安静--嘈杂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805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4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、识记汉字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202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51203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51204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05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06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07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08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09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10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11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1212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51213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14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15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16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17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18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19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1220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51221" name="表格 51220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32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坪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2226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52227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52228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29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30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31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32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33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34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35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2236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52237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38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39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40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41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42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43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2244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52245" name="表格 52244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56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坝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978025" y="1101725"/>
            <a:ext cx="4339590" cy="351091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文本框 3"/>
          <p:cNvSpPr txBox="1"/>
          <p:nvPr/>
        </p:nvSpPr>
        <p:spPr>
          <a:xfrm>
            <a:off x="882650" y="446405"/>
            <a:ext cx="2393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>
                    <a:lumMod val="8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</a:rPr>
              <a:t>傣族</a:t>
            </a:r>
            <a:endParaRPr lang="zh-CN" altLang="en-US" sz="2800">
              <a:solidFill>
                <a:schemeClr val="bg1">
                  <a:lumMod val="85000"/>
                </a:schemeClr>
              </a:solidFill>
              <a:latin typeface="汉仪小隶书简" panose="02010600000101010101" charset="-122"/>
              <a:ea typeface="汉仪小隶书简" panose="0201060000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22110" y="1157605"/>
            <a:ext cx="192405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buNone/>
            </a:pPr>
            <a:r>
              <a:rPr lang="en-US" altLang="zh-CN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 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主要分布在</a:t>
            </a:r>
            <a:r>
              <a:rPr lang="zh-CN" altLang="en-US" sz="2400" u="sng">
                <a:solidFill>
                  <a:srgbClr val="E67432"/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云南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，人口约有</a:t>
            </a:r>
            <a:r>
              <a:rPr lang="zh-CN" altLang="en-US" sz="2400" u="sng">
                <a:solidFill>
                  <a:srgbClr val="E67432"/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126万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。傣族人民爱跳</a:t>
            </a:r>
            <a:r>
              <a:rPr lang="zh-CN" altLang="en-US" sz="2400" u="sng">
                <a:solidFill>
                  <a:srgbClr val="E67432"/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孔雀舞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，</a:t>
            </a:r>
            <a:r>
              <a:rPr lang="zh-CN" altLang="en-US" sz="2400" u="sng">
                <a:solidFill>
                  <a:srgbClr val="E67432"/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泼水节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是傣族最富民族特色的节日。</a:t>
            </a:r>
            <a:endParaRPr lang="zh-CN" altLang="en-US" sz="24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  <a:sym typeface="+mn-ea"/>
            </a:endParaRPr>
          </a:p>
        </p:txBody>
      </p:sp>
      <p:pic>
        <p:nvPicPr>
          <p:cNvPr id="73732" name="图片 73731" descr="傣-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425" y="1618615"/>
            <a:ext cx="4519295" cy="3015615"/>
          </a:xfrm>
          <a:prstGeom prst="rect">
            <a:avLst/>
          </a:prstGeom>
          <a:noFill/>
          <a:ln w="9525">
            <a:noFill/>
          </a:ln>
          <a:effectLst>
            <a:softEdge rad="63500"/>
          </a:effectLst>
        </p:spPr>
      </p:pic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3250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53251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53252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53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54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55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56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57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58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59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3260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53261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62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63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64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65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66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67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3268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53269" name="表格 53268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280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戴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4274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54275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54276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77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78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79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80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81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82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83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4284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54285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86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87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88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89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90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91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4292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54293" name="表格 54292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304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招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5298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55299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55300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01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02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03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04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05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06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07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5308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55309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10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11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12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13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14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15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16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55317" name="表格 55316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28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蝴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6322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56323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56324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25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26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27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28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29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30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31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6332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56333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34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35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36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37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38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39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6340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56341" name="表格 56340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352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蝶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7346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57347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57348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49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50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51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52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53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54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55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7356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57357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58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59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60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61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62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63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7364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57365" name="表格 57364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376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孔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8370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58371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58372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3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4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5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6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7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8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9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8380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58381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2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3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4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5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6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7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8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58389" name="表格 58388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00" name="Text Box 32"/>
          <p:cNvSpPr txBox="1"/>
          <p:nvPr/>
        </p:nvSpPr>
        <p:spPr>
          <a:xfrm>
            <a:off x="2857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雀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9394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59395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59396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397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398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399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0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1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2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3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9404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59405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6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7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8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9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10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11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12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59413" name="表格 59412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424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舞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0418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60419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60420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21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22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23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24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25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26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27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0428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60429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30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31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32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33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34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35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0436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60437" name="表格 60436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48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铜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1442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61443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61444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45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46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47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48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49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50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51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1452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61453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54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55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56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57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58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59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1460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61461" name="表格 61460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472" name="Text Box 32"/>
          <p:cNvSpPr txBox="1"/>
          <p:nvPr/>
        </p:nvSpPr>
        <p:spPr>
          <a:xfrm>
            <a:off x="2730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粗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2466" name="Group 2"/>
          <p:cNvGrpSpPr>
            <a:grpSpLocks noChangeAspect="1"/>
          </p:cNvGrpSpPr>
          <p:nvPr/>
        </p:nvGrpSpPr>
        <p:grpSpPr>
          <a:xfrm>
            <a:off x="762000" y="0"/>
            <a:ext cx="7620000" cy="5715000"/>
            <a:chOff x="0" y="0"/>
            <a:chExt cx="5760" cy="4320"/>
          </a:xfrm>
        </p:grpSpPr>
        <p:grpSp>
          <p:nvGrpSpPr>
            <p:cNvPr id="62467" name="Group 3"/>
            <p:cNvGrpSpPr>
              <a:grpSpLocks noChangeAspect="1"/>
            </p:cNvGrpSpPr>
            <p:nvPr/>
          </p:nvGrpSpPr>
          <p:grpSpPr>
            <a:xfrm>
              <a:off x="0" y="0"/>
              <a:ext cx="576" cy="4320"/>
              <a:chOff x="0" y="0"/>
              <a:chExt cx="576" cy="4320"/>
            </a:xfrm>
          </p:grpSpPr>
          <p:pic>
            <p:nvPicPr>
              <p:cNvPr id="62468" name="Picture 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69" name="Picture 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70" name="Picture 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71" name="Picture 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72" name="Picture 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73" name="Picture 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74" name="Picture 1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75" name="Picture 11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2476" name="Group 12"/>
            <p:cNvGrpSpPr>
              <a:grpSpLocks noChangeAspect="1"/>
            </p:cNvGrpSpPr>
            <p:nvPr/>
          </p:nvGrpSpPr>
          <p:grpSpPr>
            <a:xfrm>
              <a:off x="5184" y="0"/>
              <a:ext cx="576" cy="4320"/>
              <a:chOff x="0" y="0"/>
              <a:chExt cx="576" cy="4320"/>
            </a:xfrm>
          </p:grpSpPr>
          <p:pic>
            <p:nvPicPr>
              <p:cNvPr id="62477" name="Picture 13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78" name="Picture 14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528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79" name="Picture 15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05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80" name="Picture 16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58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81" name="Picture 17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112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82" name="Picture 18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2640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83" name="Picture 19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216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2484" name="Picture 20" descr="BGFO00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744"/>
                <a:ext cx="576" cy="57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aphicFrame>
        <p:nvGraphicFramePr>
          <p:cNvPr id="62485" name="表格 62484"/>
          <p:cNvGraphicFramePr/>
          <p:nvPr/>
        </p:nvGraphicFramePr>
        <p:xfrm>
          <a:off x="2286000" y="762000"/>
          <a:ext cx="4445000" cy="4105910"/>
        </p:xfrm>
        <a:graphic>
          <a:graphicData uri="http://schemas.openxmlformats.org/drawingml/2006/table">
            <a:tbl>
              <a:tblPr/>
              <a:tblGrid>
                <a:gridCol w="2222500"/>
                <a:gridCol w="2222500"/>
              </a:tblGrid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52955"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2335"/>
                    </a:p>
                  </a:txBody>
                  <a:tcPr marL="76199" marR="76199" marT="38099" marB="38099" vert="horz" anchor="t">
                    <a:lnL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ysDash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496" name="Text Box 32"/>
          <p:cNvSpPr txBox="1"/>
          <p:nvPr/>
        </p:nvSpPr>
        <p:spPr>
          <a:xfrm>
            <a:off x="2857500" y="635000"/>
            <a:ext cx="3357880" cy="39382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5000" dirty="0">
                <a:latin typeface="Times New Roman" panose="02020603050405020304" charset="0"/>
                <a:ea typeface="楷体_GB2312" pitchFamily="1" charset="-122"/>
              </a:rPr>
              <a:t>尾</a:t>
            </a:r>
            <a:endParaRPr lang="zh-CN" altLang="en-US" sz="25000" dirty="0">
              <a:latin typeface="Times New Roman" panose="02020603050405020304" charset="0"/>
              <a:ea typeface="楷体_GB2312" pitchFamily="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287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0" y="719455"/>
            <a:ext cx="3130550" cy="413702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240" y="719455"/>
            <a:ext cx="3039745" cy="4137660"/>
          </a:xfrm>
          <a:prstGeom prst="rect">
            <a:avLst/>
          </a:prstGeom>
          <a:effectLst>
            <a:softEdge rad="3175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4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371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5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、词语解释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685" y="1350645"/>
            <a:ext cx="7166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97685" y="1350645"/>
            <a:ext cx="7166610" cy="42976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坪坝：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穿戴：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打扮：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绚丽：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好奇：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鲜艳：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绚丽多彩：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敬爱：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招引：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12820" y="1382395"/>
            <a:ext cx="5451475" cy="3876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平坦的场地。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穿的和戴的（衣帽、首饰等）。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使容貌、样子好看。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灿烂美丽。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对自己不了解的事物觉得新奇而感兴趣。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鲜明而美丽。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形容灿烂艳丽，色彩丰富。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尊敬热爱。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0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用动作、声响或色、香、味等特点吸引。</a:t>
            </a:r>
            <a:endParaRPr lang="zh-CN" altLang="en-US" sz="20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371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6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、词语辨析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685" y="1350645"/>
            <a:ext cx="7166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936750" y="1310005"/>
            <a:ext cx="6451600" cy="30359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1）飘扬  飘动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都有</a:t>
            </a: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随风摆动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的意思。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区别在于：</a:t>
            </a:r>
            <a:r>
              <a:rPr lang="zh-CN" altLang="en-US" sz="2400" u="sng">
                <a:solidFill>
                  <a:schemeClr val="accent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飘扬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强调指物体</a:t>
            </a:r>
            <a:r>
              <a:rPr lang="zh-CN" altLang="en-US" sz="2400" u="sng">
                <a:solidFill>
                  <a:schemeClr val="accent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在空中飞扬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，飘的</a:t>
            </a:r>
            <a:r>
              <a:rPr lang="zh-CN" altLang="en-US" sz="2400" u="sng">
                <a:solidFill>
                  <a:schemeClr val="accent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幅度比较大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；</a:t>
            </a:r>
            <a:r>
              <a:rPr lang="zh-CN" altLang="en-US" sz="2400" u="sng">
                <a:solidFill>
                  <a:srgbClr val="00B05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飘动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强调指</a:t>
            </a:r>
            <a:r>
              <a:rPr lang="zh-CN" altLang="en-US" sz="2400" u="sng">
                <a:solidFill>
                  <a:srgbClr val="00B05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物体借助风波的力量而摆动。</a:t>
            </a:r>
            <a:endParaRPr lang="zh-CN" altLang="en-US" sz="2400" u="sng">
              <a:solidFill>
                <a:srgbClr val="00B050"/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例句：五星红旗高高</a:t>
            </a:r>
            <a:r>
              <a:rPr lang="zh-CN" altLang="en-US" sz="2400" u="sng">
                <a:solidFill>
                  <a:schemeClr val="accent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飘扬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在运动赛场的上空。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一只小小的纸船随着波浪</a:t>
            </a:r>
            <a:r>
              <a:rPr lang="zh-CN" altLang="en-US" sz="2400" u="sng">
                <a:solidFill>
                  <a:srgbClr val="00B05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飘动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着。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371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6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、词语辨析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685" y="1350645"/>
            <a:ext cx="7166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936750" y="1310005"/>
            <a:ext cx="6697345" cy="21945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2）敬爱、敬重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这两个词都是动词，都有“</a:t>
            </a: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尊敬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”的意思。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 u="sng">
                <a:solidFill>
                  <a:schemeClr val="accent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敬爱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常指对</a:t>
            </a:r>
            <a:r>
              <a:rPr lang="zh-CN" altLang="en-US" sz="2400" u="sng">
                <a:solidFill>
                  <a:schemeClr val="accent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熟悉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的人如师长、父母等，尊敬热爱。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 u="sng">
                <a:solidFill>
                  <a:srgbClr val="00B05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敬重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一般指恭敬尊重他人，对象多为较</a:t>
            </a:r>
            <a:r>
              <a:rPr lang="zh-CN" altLang="en-US" sz="2400" u="sng">
                <a:solidFill>
                  <a:srgbClr val="00B05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陌生的人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algn="l">
              <a:lnSpc>
                <a:spcPts val="328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例：敬爱的周总理终于赢得了会场所有人的敬重。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371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7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、日积月累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685" y="1350645"/>
            <a:ext cx="7166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936750" y="1310005"/>
            <a:ext cx="669734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spcBef>
                <a:spcPct val="50000"/>
              </a:spcBef>
              <a:buClrTx/>
            </a:pP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鲜艳的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民族服装   绚丽多彩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>
              <a:spcBef>
                <a:spcPct val="50000"/>
              </a:spcBef>
              <a:buClrTx/>
            </a:pP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欢唱的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小鸟       </a:t>
            </a: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敬爱的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老师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>
              <a:spcBef>
                <a:spcPct val="50000"/>
              </a:spcBef>
              <a:buClrTx/>
            </a:pP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飘扬的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国旗       </a:t>
            </a: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古老的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铜钟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  <a:p>
            <a:pPr>
              <a:spcBef>
                <a:spcPct val="50000"/>
              </a:spcBef>
              <a:buClrTx/>
            </a:pP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粗壮的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枝干       </a:t>
            </a: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洁白的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粉墙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21740" y="622300"/>
            <a:ext cx="2371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7</a:t>
            </a:r>
            <a:r>
              <a:rPr lang="zh-CN" altLang="en-US" sz="2800">
                <a:solidFill>
                  <a:schemeClr val="bg1">
                    <a:lumMod val="9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  <a:cs typeface="汉仪小隶书简" panose="02010600000101010101" charset="-122"/>
              </a:rPr>
              <a:t>、日积月累</a:t>
            </a:r>
            <a:endParaRPr lang="zh-CN" altLang="en-US" sz="2800">
              <a:solidFill>
                <a:schemeClr val="bg1">
                  <a:lumMod val="95000"/>
                </a:schemeClr>
              </a:solidFill>
              <a:latin typeface="汉仪小隶书简" panose="02010600000101010101" charset="-122"/>
              <a:ea typeface="汉仪小隶书简" panose="02010600000101010101" charset="-122"/>
              <a:cs typeface="汉仪小隶书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685" y="1350645"/>
            <a:ext cx="71666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925955" y="1350645"/>
            <a:ext cx="6697345" cy="34563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绚丽多彩的</a:t>
            </a:r>
            <a:r>
              <a:rPr lang="zh-CN" altLang="en-US" sz="2400" u="sng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（灯光） 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   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绚丽多彩的</a:t>
            </a:r>
            <a:r>
              <a:rPr lang="zh-CN" altLang="en-US" sz="2400" u="sng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（花朵）  </a:t>
            </a:r>
            <a:endParaRPr lang="zh-CN" altLang="en-US" sz="2400" u="sng">
              <a:solidFill>
                <a:srgbClr val="FF0000"/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绚丽多彩的</a:t>
            </a:r>
            <a:r>
              <a:rPr lang="zh-CN" altLang="en-US" sz="2400" u="sng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（图画） </a:t>
            </a:r>
            <a:endParaRPr lang="zh-CN" altLang="en-US" sz="2400" u="sng">
              <a:solidFill>
                <a:srgbClr val="FF0000"/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marL="457200" lvl="0" indent="-457200" algn="l">
              <a:lnSpc>
                <a:spcPts val="3280"/>
              </a:lnSpc>
              <a:buFont typeface="+mj-ea"/>
              <a:buAutoNum type="circleNumDbPlain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绚丽多彩的</a:t>
            </a:r>
            <a:r>
              <a:rPr lang="zh-CN" altLang="en-US" sz="2400" u="sng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（广告）</a:t>
            </a:r>
            <a:endParaRPr lang="zh-CN" altLang="en-US" sz="2400" u="sng">
              <a:solidFill>
                <a:srgbClr val="FF0000"/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>
              <a:lnSpc>
                <a:spcPts val="3280"/>
              </a:lnSpc>
              <a:buFont typeface="+mj-ea"/>
              <a:buNone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 例句：焕然一新的王府井、西单商业街上，明亮的橱窗，</a:t>
            </a:r>
            <a:r>
              <a:rPr lang="zh-CN" altLang="en-US" sz="2400" u="sng">
                <a:solidFill>
                  <a:srgbClr val="00B05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绚丽多彩的广告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，五光十色的霓虹灯，把繁华的大街装扮成了比白天更美的不夜城。《北京亮起来了》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70730" y="719455"/>
            <a:ext cx="38112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</a:rPr>
              <a:t>绚丽多彩--五彩缤纷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58470" y="1096645"/>
            <a:ext cx="8600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800" b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1.1 </a:t>
            </a:r>
            <a:r>
              <a:rPr lang="zh-CN" altLang="en-US" sz="2800" b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我们的民族小学</a:t>
            </a:r>
            <a:endParaRPr lang="zh-CN" altLang="en-US" sz="2800" b="1">
              <a:solidFill>
                <a:schemeClr val="bg1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44370" y="1745615"/>
            <a:ext cx="230886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一、认识民族</a:t>
            </a:r>
            <a:endParaRPr lang="zh-CN" altLang="en-US" sz="2400" b="1">
              <a:solidFill>
                <a:schemeClr val="bg1">
                  <a:lumMod val="8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二、精读课文</a:t>
            </a:r>
            <a:endParaRPr lang="zh-CN" altLang="en-US" sz="2400" b="1">
              <a:solidFill>
                <a:schemeClr val="bg1">
                  <a:lumMod val="8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三、段意概括</a:t>
            </a:r>
            <a:endParaRPr lang="zh-CN" altLang="en-US" sz="2400" b="1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83895" y="38608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三、段意概括</a:t>
            </a:r>
            <a:endParaRPr lang="en-US" altLang="zh-CN" sz="2400" b="1">
              <a:solidFill>
                <a:schemeClr val="bg1">
                  <a:lumMod val="8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55165" y="1052830"/>
            <a:ext cx="672084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457200" algn="l" fontAlgn="auto">
              <a:lnSpc>
                <a:spcPct val="150000"/>
              </a:lnSpc>
              <a:buFont typeface="+mj-ea"/>
              <a:buNone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第1段通过描写同学们在上学的路上和来到学校的情景，说明了这是一所美丽、团结的学校。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buFont typeface="+mj-ea"/>
              <a:buNone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第2、3段通过课上、课下情景的描写，突出了这是一所充满欢乐、祥（Xiánɡ)和气氛的学校。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457200" algn="l" fontAlgn="auto">
              <a:lnSpc>
                <a:spcPct val="150000"/>
              </a:lnSpc>
              <a:buFont typeface="+mj-ea"/>
              <a:buNone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第4段：写对民族小学的赞美，抒发了自豪之情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83895" y="38608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三、段意概括</a:t>
            </a:r>
            <a:endParaRPr lang="en-US" altLang="zh-CN" sz="2400" b="1">
              <a:solidFill>
                <a:schemeClr val="bg1">
                  <a:lumMod val="8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55165" y="1052830"/>
            <a:ext cx="672084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457200" algn="l">
              <a:lnSpc>
                <a:spcPct val="15000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主要内容：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457200" algn="l">
              <a:lnSpc>
                <a:spcPct val="15000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课文通过描写我国西南边疆的一所美丽的民族小学，反映了孩子们幸福的学习生活体现了各民族之间的友爱和团结。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457200" algn="l">
              <a:lnSpc>
                <a:spcPct val="150000"/>
              </a:lnSpc>
              <a:buFont typeface="+mj-ea"/>
            </a:pP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58470" y="1096645"/>
            <a:ext cx="8600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800" b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1.1 </a:t>
            </a:r>
            <a:r>
              <a:rPr lang="zh-CN" altLang="en-US" sz="2800" b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我们的民族小学</a:t>
            </a:r>
            <a:endParaRPr lang="zh-CN" altLang="en-US" sz="2800" b="1">
              <a:solidFill>
                <a:schemeClr val="bg1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44370" y="1745615"/>
            <a:ext cx="230886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一、认识民族</a:t>
            </a:r>
            <a:endParaRPr lang="zh-CN" altLang="en-US" sz="2400" b="1">
              <a:solidFill>
                <a:schemeClr val="bg1">
                  <a:lumMod val="8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二、精读课文</a:t>
            </a:r>
            <a:endParaRPr lang="zh-CN" altLang="en-US" sz="2400" b="1">
              <a:solidFill>
                <a:schemeClr val="bg1">
                  <a:lumMod val="8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三、段意概括</a:t>
            </a:r>
            <a:endParaRPr lang="zh-CN" altLang="en-US" sz="2400" b="1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四、课堂疑问</a:t>
            </a:r>
            <a:endParaRPr lang="zh-CN" altLang="en-US" sz="2400" b="1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 b="1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83895" y="38608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四、课堂疑问</a:t>
            </a:r>
            <a:endParaRPr lang="en-US" altLang="zh-CN" sz="2400" b="1">
              <a:solidFill>
                <a:schemeClr val="bg1">
                  <a:lumMod val="8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66800" y="1052830"/>
            <a:ext cx="7609205" cy="1753235"/>
            <a:chOff x="1680" y="1658"/>
            <a:chExt cx="11983" cy="2761"/>
          </a:xfrm>
        </p:grpSpPr>
        <p:sp>
          <p:nvSpPr>
            <p:cNvPr id="4" name="文本框 3"/>
            <p:cNvSpPr txBox="1"/>
            <p:nvPr/>
          </p:nvSpPr>
          <p:spPr>
            <a:xfrm>
              <a:off x="1680" y="1658"/>
              <a:ext cx="11983" cy="2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lvl="0" indent="0" algn="l" fontAlgn="auto">
                <a:lnSpc>
                  <a:spcPct val="150000"/>
                </a:lnSpc>
                <a:buFont typeface="+mj-ea"/>
                <a:buNone/>
              </a:pPr>
              <a:r>
                <a:rPr lang="zh-CN" altLang="en-US" sz="2400">
                  <a:solidFill>
                    <a:schemeClr val="bg1">
                      <a:lumMod val="95000"/>
                    </a:schemeClr>
                  </a:solidFill>
                  <a:latin typeface="汉仪魏碑简" panose="02010600000101010101" charset="-122"/>
                  <a:ea typeface="汉仪魏碑简" panose="02010600000101010101" charset="-122"/>
                  <a:sym typeface="+mn-ea"/>
                </a:rPr>
                <a:t>1）问：树枝真的不摇了吗？鸟儿真的不叫了吗？</a:t>
              </a:r>
              <a:endPara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endParaRPr>
            </a:p>
            <a:p>
              <a:pPr lvl="0" indent="0" algn="l" fontAlgn="auto">
                <a:lnSpc>
                  <a:spcPct val="150000"/>
                </a:lnSpc>
                <a:buFont typeface="+mj-ea"/>
                <a:buNone/>
              </a:pPr>
              <a:r>
                <a:rPr lang="zh-CN" altLang="en-US" sz="2400">
                  <a:solidFill>
                    <a:schemeClr val="bg1">
                      <a:lumMod val="95000"/>
                    </a:schemeClr>
                  </a:solidFill>
                  <a:latin typeface="汉仪魏碑简" panose="02010600000101010101" charset="-122"/>
                  <a:ea typeface="汉仪魏碑简" panose="02010600000101010101" charset="-122"/>
                  <a:sym typeface="+mn-ea"/>
                </a:rPr>
                <a:t>  </a:t>
              </a:r>
              <a:endPara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endParaRPr>
            </a:p>
            <a:p>
              <a:pPr lvl="0" indent="0" algn="l" fontAlgn="auto">
                <a:lnSpc>
                  <a:spcPct val="150000"/>
                </a:lnSpc>
                <a:buFont typeface="+mj-ea"/>
                <a:buNone/>
              </a:pPr>
              <a:r>
                <a:rPr lang="zh-CN" altLang="en-US" sz="2400">
                  <a:solidFill>
                    <a:srgbClr val="FF0000"/>
                  </a:solidFill>
                  <a:latin typeface="汉仪魏碑简" panose="02010600000101010101" charset="-122"/>
                  <a:ea typeface="汉仪魏碑简" panose="02010600000101010101" charset="-122"/>
                  <a:sym typeface="+mn-ea"/>
                </a:rPr>
                <a:t>   </a:t>
              </a:r>
              <a:endPara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468" y="3571"/>
              <a:ext cx="877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567180" y="1691640"/>
            <a:ext cx="61931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lnSpc>
                <a:spcPct val="150000"/>
              </a:lnSpc>
              <a:buFont typeface="+mj-ea"/>
            </a:pP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答：</a:t>
            </a:r>
            <a:r>
              <a:rPr lang="zh-CN" altLang="en-US" sz="2400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被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同学的</a:t>
            </a:r>
            <a:r>
              <a:rPr lang="zh-CN" altLang="en-US" sz="2400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读书声音吸引住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了，</a:t>
            </a:r>
            <a:r>
              <a:rPr lang="zh-CN" altLang="en-US" sz="2400" u="sng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反衬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写作手法。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165860"/>
            <a:ext cx="2670175" cy="39039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00455" y="492125"/>
            <a:ext cx="25266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800">
                <a:solidFill>
                  <a:schemeClr val="bg1">
                    <a:lumMod val="85000"/>
                  </a:schemeClr>
                </a:solidFill>
                <a:latin typeface="汉仪小隶书简" panose="02010600000101010101" charset="-122"/>
                <a:ea typeface="汉仪小隶书简" panose="02010600000101010101" charset="-122"/>
              </a:rPr>
              <a:t>德昂族</a:t>
            </a:r>
            <a:endParaRPr lang="zh-CN" altLang="en-US" sz="2800">
              <a:solidFill>
                <a:schemeClr val="bg1">
                  <a:lumMod val="85000"/>
                </a:schemeClr>
              </a:solidFill>
              <a:latin typeface="汉仪小隶书简" panose="02010600000101010101" charset="-122"/>
              <a:ea typeface="汉仪小隶书简" panose="02010600000101010101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83895" y="38608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四、课堂疑问</a:t>
            </a:r>
            <a:endParaRPr lang="en-US" altLang="zh-CN" sz="2400" b="1">
              <a:solidFill>
                <a:schemeClr val="bg1">
                  <a:lumMod val="8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52295" y="1052830"/>
            <a:ext cx="682371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0" algn="l" fontAlgn="auto">
              <a:lnSpc>
                <a:spcPct val="150000"/>
              </a:lnSpc>
              <a:buFont typeface="+mj-ea"/>
              <a:buNone/>
            </a:pP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2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）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这就是我们的民族小学，一所</a:t>
            </a:r>
            <a:r>
              <a:rPr lang="zh-CN" altLang="en-US" sz="24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边疆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的民族小学。古老的</a:t>
            </a:r>
            <a:r>
              <a:rPr lang="zh-CN" altLang="en-US" sz="24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铜钟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，挂在大青树粗壮的枝干上。</a:t>
            </a:r>
            <a:r>
              <a:rPr lang="zh-CN" altLang="en-US" sz="24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凤尾竹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的影子，在洁白的粉墙上摇晃……</a:t>
            </a:r>
            <a:endParaRPr lang="zh-CN" altLang="en-US" sz="24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  <a:sym typeface="+mn-ea"/>
            </a:endParaRPr>
          </a:p>
          <a:p>
            <a:pPr lvl="0" indent="0" algn="l" fontAlgn="auto">
              <a:lnSpc>
                <a:spcPct val="150000"/>
              </a:lnSpc>
              <a:buFont typeface="+mj-ea"/>
              <a:buNone/>
            </a:pP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问：省略号有什么作用？</a:t>
            </a:r>
            <a:endParaRPr lang="zh-CN" altLang="en-US" sz="24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  <a:sym typeface="+mn-ea"/>
            </a:endParaRPr>
          </a:p>
          <a:p>
            <a:pPr lvl="0" indent="0" algn="l" fontAlgn="auto">
              <a:lnSpc>
                <a:spcPct val="150000"/>
              </a:lnSpc>
              <a:buFont typeface="+mj-ea"/>
              <a:buNone/>
            </a:pPr>
            <a:endParaRPr lang="zh-CN" altLang="en-US" sz="24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  <a:p>
            <a:pPr lvl="0" indent="0" algn="l" fontAlgn="auto">
              <a:lnSpc>
                <a:spcPct val="150000"/>
              </a:lnSpc>
              <a:buFont typeface="+mj-ea"/>
              <a:buNone/>
            </a:pP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 fontAlgn="auto">
              <a:lnSpc>
                <a:spcPct val="150000"/>
              </a:lnSpc>
              <a:buFont typeface="+mj-ea"/>
              <a:buNone/>
            </a:pPr>
            <a:r>
              <a:rPr lang="zh-CN" altLang="en-US" sz="2400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   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02155" y="3398520"/>
            <a:ext cx="65239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答：表示未说完，语意未尽。</a:t>
            </a:r>
            <a:endParaRPr lang="zh-CN" altLang="en-US" sz="2400">
              <a:solidFill>
                <a:srgbClr val="769CE6"/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83895" y="38608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四、课堂疑问</a:t>
            </a:r>
            <a:endParaRPr lang="en-US" altLang="zh-CN" sz="2400" b="1">
              <a:solidFill>
                <a:schemeClr val="bg1">
                  <a:lumMod val="8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52295" y="1052830"/>
            <a:ext cx="682371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indent="0" algn="l" fontAlgn="auto">
              <a:lnSpc>
                <a:spcPct val="150000"/>
              </a:lnSpc>
              <a:buFont typeface="+mj-ea"/>
              <a:buNone/>
            </a:pPr>
            <a:r>
              <a:rPr lang="en-US" altLang="zh-CN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3</a:t>
            </a:r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）</a:t>
            </a:r>
            <a:r>
              <a:rPr lang="zh-CN" altLang="en-US" sz="24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你喜欢这所民族小学吗？为什么？你能用自己的话来介绍这所民族小学吗？</a:t>
            </a:r>
            <a:endParaRPr lang="zh-CN" altLang="en-US" sz="24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  <a:sym typeface="+mn-ea"/>
            </a:endParaRPr>
          </a:p>
          <a:p>
            <a:pPr lvl="0" indent="0" algn="l" fontAlgn="auto">
              <a:lnSpc>
                <a:spcPct val="150000"/>
              </a:lnSpc>
              <a:buFont typeface="+mj-ea"/>
              <a:buNone/>
            </a:pPr>
            <a:endParaRPr lang="zh-CN" altLang="en-US" sz="24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  <a:sym typeface="+mn-ea"/>
            </a:endParaRPr>
          </a:p>
          <a:p>
            <a:pPr lvl="0" indent="0" algn="l" fontAlgn="auto">
              <a:lnSpc>
                <a:spcPct val="150000"/>
              </a:lnSpc>
              <a:buFont typeface="+mj-ea"/>
              <a:buNone/>
            </a:pP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  <a:p>
            <a:pPr lvl="0" indent="0" algn="l" fontAlgn="auto">
              <a:lnSpc>
                <a:spcPct val="150000"/>
              </a:lnSpc>
              <a:buFont typeface="+mj-ea"/>
              <a:buNone/>
            </a:pPr>
            <a:r>
              <a:rPr lang="zh-CN" altLang="en-US" sz="2400">
                <a:solidFill>
                  <a:srgbClr val="FF0000"/>
                </a:solidFill>
                <a:latin typeface="汉仪魏碑简" panose="02010600000101010101" charset="-122"/>
                <a:ea typeface="汉仪魏碑简" panose="02010600000101010101" charset="-122"/>
                <a:sym typeface="+mn-ea"/>
              </a:rPr>
              <a:t>   </a:t>
            </a:r>
            <a:endParaRPr lang="zh-CN" altLang="en-US" sz="2400">
              <a:solidFill>
                <a:schemeClr val="bg1">
                  <a:lumMod val="95000"/>
                </a:schemeClr>
              </a:solidFill>
              <a:latin typeface="汉仪魏碑简" panose="02010600000101010101" charset="-122"/>
              <a:ea typeface="汉仪魏碑简" panose="0201060000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72945" y="2376170"/>
            <a:ext cx="74072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769CE6"/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环境优美  团结友爱  认真读书  欢乐自在</a:t>
            </a:r>
            <a:endParaRPr lang="zh-CN" altLang="en-US" sz="2400">
              <a:solidFill>
                <a:srgbClr val="769CE6"/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74040" y="459740"/>
            <a:ext cx="820356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我国是由</a:t>
            </a:r>
            <a:r>
              <a:rPr lang="en-US" altLang="zh-CN" sz="2400" u="sng">
                <a:solidFill>
                  <a:schemeClr val="accent6">
                    <a:lumMod val="60000"/>
                    <a:lumOff val="40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56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个民族共同组成的大家庭。在我们东南方大部分是汉族人民，而在我国西南边疆地区有很多民族聚居在一起共同生活，和睦相处。不同民族的孩子也在一所学校共同学习。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290" y="1888490"/>
            <a:ext cx="3943985" cy="327406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文本框 3"/>
          <p:cNvSpPr txBox="1"/>
          <p:nvPr/>
        </p:nvSpPr>
        <p:spPr>
          <a:xfrm>
            <a:off x="6434455" y="1888490"/>
            <a:ext cx="2512695" cy="34766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中国的少数民族，主要分布在内蒙古、新疆、宁夏、广西、西藏、云南、贵州、青海、四川、甘肃、黑龙江、辽宁、吉林、湖南、湖北、海南、台湾等省、自治区。中国民族成分最多的是</a:t>
            </a:r>
            <a:r>
              <a:rPr lang="zh-CN" altLang="en-US" sz="2000" b="1" u="sng">
                <a:solidFill>
                  <a:srgbClr val="E67432"/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云南省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，有25个民族。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58470" y="1096645"/>
            <a:ext cx="8600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800" b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1.1 </a:t>
            </a:r>
            <a:r>
              <a:rPr lang="zh-CN" altLang="en-US" sz="2800" b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我们的民族小学</a:t>
            </a:r>
            <a:endParaRPr lang="zh-CN" altLang="en-US" sz="2800" b="1">
              <a:solidFill>
                <a:schemeClr val="bg1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97965" y="1721485"/>
            <a:ext cx="230886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一、认识民族</a:t>
            </a:r>
            <a:endParaRPr lang="zh-CN" altLang="en-US" sz="24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二、精读课文</a:t>
            </a: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83895" y="38608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二、精读课文</a:t>
            </a:r>
            <a:endParaRPr lang="zh-CN" altLang="en-US" sz="2400" b="1">
              <a:solidFill>
                <a:schemeClr val="bg1">
                  <a:lumMod val="8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51025" y="1144905"/>
            <a:ext cx="6725285" cy="34251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早晨，从山坡上，从坪坝里，从一条条开着绒球花和太阳花的小路上，走来了许多小学生，有傣族的，有景颇族的，有阿昌族和德昂族的，还有汉族的。大家穿戴不同、语言不同，来到学校，都成了好朋友。那鲜艳的民族服装，把学校打扮得更加绚丽多彩。同学们向在校园里欢唱的小鸟打招呼，向敬爱的老师问好，向高高飘扬的国旗敬礼。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“当，当当！当，当当！”大青树上钟声敲响了。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上课了，不同民族的小学生，在同一间教室里学习。大家一起读课文，那声音真好听！这时候，窗外十分安静，树枝不摇了，鸟儿不叫了，蝴蝶停在花朵上，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  <a:sym typeface="+mn-ea"/>
            </a:endParaRPr>
          </a:p>
        </p:txBody>
      </p:sp>
      <p:pic>
        <p:nvPicPr>
          <p:cNvPr id="5" name="三年级上册语文课文朗读-1.我们的民族小学丨人教新课标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50490" y="30670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 spd="slow">
    <p:wheel spokes="4"/>
  </p:transition>
  <p:timing>
    <p:tnLst>
      <p:par>
        <p:cTn id="1" dur="indefinite" restart="never" nodeType="tmRoot">
          <p:childTnLst>
            <p:audio>
              <p:cMediaNode numSld="2"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816735" y="1181100"/>
            <a:ext cx="6565265" cy="24250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好像都在听同学们读课文。最有趣的是跑来了几只猴子。这些山林里的朋友是那样好奇地听着同学们读课文。下课了，大家在大青树下跳孔雀舞、摔跤、做游戏，招引来许多小鸟，连松鼠、山狸也赶来看热闹。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</a:rPr>
              <a:t> 这就是我们的民族小学，一所边疆的民族小学。古老的铜钟，挂在大青树粗壮的枝干上。凤尾竹的影子，在洁白的粉墙上摇晃……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895" y="38608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二、精读课文</a:t>
            </a:r>
            <a:endParaRPr lang="zh-CN" altLang="en-US" sz="2400" b="1">
              <a:solidFill>
                <a:schemeClr val="bg1">
                  <a:lumMod val="8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70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0"/>
            <a:ext cx="7620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Text Box 3"/>
          <p:cNvSpPr txBox="1"/>
          <p:nvPr/>
        </p:nvSpPr>
        <p:spPr>
          <a:xfrm>
            <a:off x="1566863" y="719667"/>
            <a:ext cx="6382279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早晨，从各处走来了许多小学生。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</a:rPr>
              <a:t>早晨，从山坡上，从坪坝里，从一条条开着绒球花和太阳花的小路上，走来了许多小学生。</a:t>
            </a:r>
            <a:endParaRPr lang="zh-CN" altLang="en-US" sz="1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3794" name="Picture 2" descr="BAS002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83895" y="386080"/>
            <a:ext cx="2308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>
                    <a:lumMod val="8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二、精读课文</a:t>
            </a:r>
            <a:endParaRPr lang="zh-CN" altLang="en-US" sz="2400" b="1">
              <a:solidFill>
                <a:schemeClr val="bg1">
                  <a:lumMod val="8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51025" y="1144905"/>
            <a:ext cx="6725285" cy="34251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早晨，从山坡上，从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坪坝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里，从一条条开着绒球花和太阳花的小路上，走来了许多小学生，有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傣族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的，有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景颇族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的，有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阿昌族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和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德昂族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的，还有汉族的。大家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穿戴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不同、语言不同，来到学校，都成了好朋友。那鲜艳的民族服装，把学校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打扮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得更加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绚丽多彩</a:t>
            </a: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。同学们向在校园里欢唱的小鸟打招呼，向敬爱的老师问好，向高高飘扬的国旗敬礼。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“当，当当！当，当当！”大青树上钟声敲响了。</a:t>
            </a:r>
            <a:endParaRPr lang="zh-CN" altLang="en-US" sz="2000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</a:endParaRPr>
          </a:p>
          <a:p>
            <a:pPr indent="457200" fontAlgn="auto">
              <a:lnSpc>
                <a:spcPts val="2600"/>
              </a:lnSpc>
            </a:pPr>
            <a:r>
              <a:rPr lang="zh-CN" altLang="en-US" sz="2000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上课了，</a:t>
            </a:r>
            <a:r>
              <a:rPr lang="zh-CN" altLang="en-US" sz="2000" u="sng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不同民族的小学生，在同一间教室里学习。大家一起读课文，那声音真好听！这时候，窗外十分安静，树枝不摇了，鸟儿不叫了，</a:t>
            </a:r>
            <a:r>
              <a:rPr lang="zh-CN" altLang="en-US" sz="2000" u="sng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蝴蝶</a:t>
            </a:r>
            <a:r>
              <a:rPr lang="zh-CN" altLang="en-US" sz="2000" u="sng">
                <a:solidFill>
                  <a:schemeClr val="bg1">
                    <a:lumMod val="85000"/>
                  </a:schemeClr>
                </a:solidFill>
                <a:latin typeface="汉仪魏碑简" panose="02010600000101010101" charset="-122"/>
                <a:ea typeface="汉仪魏碑简" panose="02010600000101010101" charset="-122"/>
                <a:cs typeface="汉仪魏碑简" panose="02010600000101010101" charset="-122"/>
                <a:sym typeface="+mn-ea"/>
              </a:rPr>
              <a:t>停在花朵上，</a:t>
            </a:r>
            <a:endParaRPr lang="zh-CN" altLang="en-US" sz="2000" u="sng">
              <a:solidFill>
                <a:schemeClr val="bg1">
                  <a:lumMod val="85000"/>
                </a:schemeClr>
              </a:solidFill>
              <a:latin typeface="汉仪魏碑简" panose="02010600000101010101" charset="-122"/>
              <a:ea typeface="汉仪魏碑简" panose="02010600000101010101" charset="-122"/>
              <a:cs typeface="汉仪魏碑简" panose="02010600000101010101" charset="-122"/>
              <a:sym typeface="+mn-ea"/>
            </a:endParaRPr>
          </a:p>
        </p:txBody>
      </p:sp>
    </p:spTree>
  </p:cSld>
  <p:clrMapOvr>
    <a:masterClrMapping/>
  </p:clrMapOvr>
  <p:transition spd="slow">
    <p:wheel spokes="4"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4115</Words>
  <Application>WPS 演示</Application>
  <PresentationFormat>全屏显示(16:10)</PresentationFormat>
  <Paragraphs>350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5" baseType="lpstr">
      <vt:lpstr>Arial</vt:lpstr>
      <vt:lpstr>宋体</vt:lpstr>
      <vt:lpstr>Wingdings</vt:lpstr>
      <vt:lpstr>楷体</vt:lpstr>
      <vt:lpstr>汉仪小隶书简</vt:lpstr>
      <vt:lpstr>汉仪魏碑简</vt:lpstr>
      <vt:lpstr>微软雅黑</vt:lpstr>
      <vt:lpstr>Arial Unicode MS</vt:lpstr>
      <vt:lpstr>Calibri</vt:lpstr>
      <vt:lpstr>Times New Roman</vt:lpstr>
      <vt:lpstr>楷体_GB2312</vt:lpstr>
      <vt:lpstr>Symbol</vt:lpstr>
      <vt:lpstr>新宋体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慕诚hbnn</cp:lastModifiedBy>
  <cp:revision>26</cp:revision>
  <dcterms:created xsi:type="dcterms:W3CDTF">2011-06-22T12:09:00Z</dcterms:created>
  <dcterms:modified xsi:type="dcterms:W3CDTF">2018-07-14T00:56:42Z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